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256" r:id="rId2"/>
    <p:sldId id="274" r:id="rId3"/>
    <p:sldId id="279" r:id="rId4"/>
    <p:sldId id="288" r:id="rId5"/>
    <p:sldId id="289" r:id="rId6"/>
    <p:sldId id="287" r:id="rId7"/>
    <p:sldId id="290" r:id="rId8"/>
    <p:sldId id="291" r:id="rId9"/>
    <p:sldId id="292" r:id="rId10"/>
    <p:sldId id="284" r:id="rId11"/>
    <p:sldId id="283" r:id="rId12"/>
    <p:sldId id="282" r:id="rId13"/>
    <p:sldId id="281" r:id="rId14"/>
    <p:sldId id="285" r:id="rId15"/>
    <p:sldId id="280" r:id="rId16"/>
    <p:sldId id="273" r:id="rId17"/>
    <p:sldId id="286" r:id="rId18"/>
    <p:sldId id="264" r:id="rId19"/>
    <p:sldId id="263" r:id="rId20"/>
    <p:sldId id="276" r:id="rId21"/>
    <p:sldId id="265" r:id="rId22"/>
  </p:sldIdLst>
  <p:sldSz cx="12192000" cy="6858000"/>
  <p:notesSz cx="6877050" cy="9656763"/>
  <p:photoAlbum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594" autoAdjust="0"/>
    <p:restoredTop sz="94660"/>
  </p:normalViewPr>
  <p:slideViewPr>
    <p:cSldViewPr snapToGrid="0">
      <p:cViewPr varScale="1">
        <p:scale>
          <a:sx n="84" d="100"/>
          <a:sy n="84" d="100"/>
        </p:scale>
        <p:origin x="102" y="5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0055" cy="484515"/>
          </a:xfrm>
          <a:prstGeom prst="rect">
            <a:avLst/>
          </a:prstGeom>
        </p:spPr>
        <p:txBody>
          <a:bodyPr vert="horz" lIns="94476" tIns="47238" rIns="94476" bIns="47238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95404" y="0"/>
            <a:ext cx="2980055" cy="484515"/>
          </a:xfrm>
          <a:prstGeom prst="rect">
            <a:avLst/>
          </a:prstGeom>
        </p:spPr>
        <p:txBody>
          <a:bodyPr vert="horz" lIns="94476" tIns="47238" rIns="94476" bIns="47238" rtlCol="0"/>
          <a:lstStyle>
            <a:lvl1pPr algn="r">
              <a:defRPr sz="1200"/>
            </a:lvl1pPr>
          </a:lstStyle>
          <a:p>
            <a:fld id="{87994756-7CA4-406B-AE64-4427A958E219}" type="datetimeFigureOut">
              <a:rPr lang="en-GB" smtClean="0"/>
              <a:t>14/09/2016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72249"/>
            <a:ext cx="2980055" cy="484514"/>
          </a:xfrm>
          <a:prstGeom prst="rect">
            <a:avLst/>
          </a:prstGeom>
        </p:spPr>
        <p:txBody>
          <a:bodyPr vert="horz" lIns="94476" tIns="47238" rIns="94476" bIns="47238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95404" y="9172249"/>
            <a:ext cx="2980055" cy="484514"/>
          </a:xfrm>
          <a:prstGeom prst="rect">
            <a:avLst/>
          </a:prstGeom>
        </p:spPr>
        <p:txBody>
          <a:bodyPr vert="horz" lIns="94476" tIns="47238" rIns="94476" bIns="47238" rtlCol="0" anchor="b"/>
          <a:lstStyle>
            <a:lvl1pPr algn="r">
              <a:defRPr sz="1200"/>
            </a:lvl1pPr>
          </a:lstStyle>
          <a:p>
            <a:fld id="{F74A1823-FAF4-4306-8C08-B2BF69B223F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540521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0055" cy="484515"/>
          </a:xfrm>
          <a:prstGeom prst="rect">
            <a:avLst/>
          </a:prstGeom>
        </p:spPr>
        <p:txBody>
          <a:bodyPr vert="horz" lIns="94476" tIns="47238" rIns="94476" bIns="47238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95404" y="0"/>
            <a:ext cx="2980055" cy="484515"/>
          </a:xfrm>
          <a:prstGeom prst="rect">
            <a:avLst/>
          </a:prstGeom>
        </p:spPr>
        <p:txBody>
          <a:bodyPr vert="horz" lIns="94476" tIns="47238" rIns="94476" bIns="47238" rtlCol="0"/>
          <a:lstStyle>
            <a:lvl1pPr algn="r">
              <a:defRPr sz="1200"/>
            </a:lvl1pPr>
          </a:lstStyle>
          <a:p>
            <a:fld id="{15C7178E-064F-4215-ADC8-40CBBA544A45}" type="datetimeFigureOut">
              <a:rPr lang="en-GB" smtClean="0"/>
              <a:t>14/09/2016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542925" y="1206500"/>
            <a:ext cx="5791200" cy="32591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476" tIns="47238" rIns="94476" bIns="47238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7705" y="4647317"/>
            <a:ext cx="5501640" cy="3802350"/>
          </a:xfrm>
          <a:prstGeom prst="rect">
            <a:avLst/>
          </a:prstGeom>
        </p:spPr>
        <p:txBody>
          <a:bodyPr vert="horz" lIns="94476" tIns="47238" rIns="94476" bIns="47238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72249"/>
            <a:ext cx="2980055" cy="484514"/>
          </a:xfrm>
          <a:prstGeom prst="rect">
            <a:avLst/>
          </a:prstGeom>
        </p:spPr>
        <p:txBody>
          <a:bodyPr vert="horz" lIns="94476" tIns="47238" rIns="94476" bIns="47238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95404" y="9172249"/>
            <a:ext cx="2980055" cy="484514"/>
          </a:xfrm>
          <a:prstGeom prst="rect">
            <a:avLst/>
          </a:prstGeom>
        </p:spPr>
        <p:txBody>
          <a:bodyPr vert="horz" lIns="94476" tIns="47238" rIns="94476" bIns="47238" rtlCol="0" anchor="b"/>
          <a:lstStyle>
            <a:lvl1pPr algn="r">
              <a:defRPr sz="1200"/>
            </a:lvl1pPr>
          </a:lstStyle>
          <a:p>
            <a:fld id="{F8A71260-E03E-4710-9DB4-CFD31E638B8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81532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A71260-E03E-4710-9DB4-CFD31E638B8F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58449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125D1-D04C-4089-8038-042AC2977448}" type="datetimeFigureOut">
              <a:rPr lang="en-GB" smtClean="0"/>
              <a:t>14/09/2016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985D6-5B3A-461B-B1E6-E3677A2226F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12693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125D1-D04C-4089-8038-042AC2977448}" type="datetimeFigureOut">
              <a:rPr lang="en-GB" smtClean="0"/>
              <a:t>14/09/2016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985D6-5B3A-461B-B1E6-E3677A2226F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50580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125D1-D04C-4089-8038-042AC2977448}" type="datetimeFigureOut">
              <a:rPr lang="en-GB" smtClean="0"/>
              <a:t>14/09/2016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985D6-5B3A-461B-B1E6-E3677A2226F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62576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125D1-D04C-4089-8038-042AC2977448}" type="datetimeFigureOut">
              <a:rPr lang="en-GB" smtClean="0"/>
              <a:t>14/09/2016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985D6-5B3A-461B-B1E6-E3677A2226F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05167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125D1-D04C-4089-8038-042AC2977448}" type="datetimeFigureOut">
              <a:rPr lang="en-GB" smtClean="0"/>
              <a:t>14/09/2016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985D6-5B3A-461B-B1E6-E3677A2226F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57977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125D1-D04C-4089-8038-042AC2977448}" type="datetimeFigureOut">
              <a:rPr lang="en-GB" smtClean="0"/>
              <a:t>14/09/2016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985D6-5B3A-461B-B1E6-E3677A2226F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10812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125D1-D04C-4089-8038-042AC2977448}" type="datetimeFigureOut">
              <a:rPr lang="en-GB" smtClean="0"/>
              <a:t>14/09/2016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985D6-5B3A-461B-B1E6-E3677A2226F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26378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125D1-D04C-4089-8038-042AC2977448}" type="datetimeFigureOut">
              <a:rPr lang="en-GB" smtClean="0"/>
              <a:t>14/09/2016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985D6-5B3A-461B-B1E6-E3677A2226F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94516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125D1-D04C-4089-8038-042AC2977448}" type="datetimeFigureOut">
              <a:rPr lang="en-GB" smtClean="0"/>
              <a:t>14/09/2016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985D6-5B3A-461B-B1E6-E3677A2226F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18313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125D1-D04C-4089-8038-042AC2977448}" type="datetimeFigureOut">
              <a:rPr lang="en-GB" smtClean="0"/>
              <a:t>14/09/2016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985D6-5B3A-461B-B1E6-E3677A2226F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34061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125D1-D04C-4089-8038-042AC2977448}" type="datetimeFigureOut">
              <a:rPr lang="en-GB" smtClean="0"/>
              <a:t>14/09/2016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985D6-5B3A-461B-B1E6-E3677A2226F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39419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F125D1-D04C-4089-8038-042AC2977448}" type="datetimeFigureOut">
              <a:rPr lang="en-GB" smtClean="0"/>
              <a:t>14/09/2016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4985D6-5B3A-461B-B1E6-E3677A2226F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798989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mornymorny@gmail.com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pbrt.org/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eetup.com/York-Code-Coffee/" TargetMode="External"/><Relationship Id="rId2" Type="http://schemas.openxmlformats.org/officeDocument/2006/relationships/hyperlink" Target="http://www.meetup.com/York-Game-Developers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meetup.com/Leeds-Code-Dojo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York Code </a:t>
            </a:r>
            <a:r>
              <a:rPr lang="en-GB" dirty="0" smtClean="0"/>
              <a:t>Dojo</a:t>
            </a:r>
            <a:br>
              <a:rPr lang="en-GB" dirty="0" smtClean="0"/>
            </a:br>
            <a:r>
              <a:rPr lang="en-GB" dirty="0" smtClean="0"/>
              <a:t>“Ray Tracing”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Chris Maughan</a:t>
            </a:r>
          </a:p>
          <a:p>
            <a:r>
              <a:rPr lang="en-GB" dirty="0">
                <a:hlinkClick r:id="rId2"/>
              </a:rPr>
              <a:t>mornymorny@gmail.com</a:t>
            </a:r>
            <a:endParaRPr lang="en-GB" dirty="0"/>
          </a:p>
          <a:p>
            <a:r>
              <a:rPr lang="en-GB" dirty="0"/>
              <a:t>Coder @ NVIDIA</a:t>
            </a:r>
          </a:p>
        </p:txBody>
      </p:sp>
    </p:spTree>
    <p:extLst>
      <p:ext uri="{BB962C8B-B14F-4D97-AF65-F5344CB8AC3E}">
        <p14:creationId xmlns:p14="http://schemas.microsoft.com/office/powerpoint/2010/main" val="7636546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Step 1 Ray-Object Intersection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00925" y="2048563"/>
            <a:ext cx="3505305" cy="350530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8200" y="1690688"/>
            <a:ext cx="604837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GB" sz="2400" dirty="0" smtClean="0"/>
              <a:t>Test each camera ray against every item in the scene (</a:t>
            </a:r>
            <a:r>
              <a:rPr lang="en-GB" sz="2400" dirty="0" err="1" smtClean="0"/>
              <a:t>TraceRay</a:t>
            </a:r>
            <a:r>
              <a:rPr lang="en-GB" sz="2400" dirty="0" smtClean="0"/>
              <a:t>(…))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2400" dirty="0" smtClean="0"/>
              <a:t>If the ray intersects, find the point of intersection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2400" dirty="0" smtClean="0"/>
              <a:t>Ask the object for the material at that point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2400" dirty="0" smtClean="0"/>
              <a:t>Return the albedo (base </a:t>
            </a:r>
            <a:r>
              <a:rPr lang="en-GB" sz="2400" dirty="0" err="1" smtClean="0"/>
              <a:t>color</a:t>
            </a:r>
            <a:r>
              <a:rPr lang="en-GB" sz="2400" dirty="0" smtClean="0"/>
              <a:t>) from the material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3219450" y="5505450"/>
            <a:ext cx="17728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/>
        </p:nvSpPr>
        <p:spPr>
          <a:xfrm>
            <a:off x="5114925" y="5213984"/>
            <a:ext cx="676275" cy="619125"/>
          </a:xfrm>
          <a:prstGeom prst="ellipse">
            <a:avLst/>
          </a:prstGeom>
          <a:solidFill>
            <a:srgbClr val="FF000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/>
          <p:cNvSpPr txBox="1"/>
          <p:nvPr/>
        </p:nvSpPr>
        <p:spPr>
          <a:xfrm>
            <a:off x="2166645" y="5353734"/>
            <a:ext cx="9914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Cam Ray</a:t>
            </a:r>
            <a:endParaRPr lang="en-GB" dirty="0"/>
          </a:p>
        </p:txBody>
      </p:sp>
      <p:sp>
        <p:nvSpPr>
          <p:cNvPr id="12" name="TextBox 11"/>
          <p:cNvSpPr txBox="1"/>
          <p:nvPr/>
        </p:nvSpPr>
        <p:spPr>
          <a:xfrm>
            <a:off x="5856083" y="5186778"/>
            <a:ext cx="8989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Scene Object</a:t>
            </a:r>
          </a:p>
        </p:txBody>
      </p:sp>
    </p:spTree>
    <p:extLst>
      <p:ext uri="{BB962C8B-B14F-4D97-AF65-F5344CB8AC3E}">
        <p14:creationId xmlns:p14="http://schemas.microsoft.com/office/powerpoint/2010/main" val="32583112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Step 2 Simple Diffuse Lighting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96994" y="2496238"/>
            <a:ext cx="3237812" cy="323781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8200" y="2228850"/>
            <a:ext cx="642937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GB" sz="2400" dirty="0" smtClean="0"/>
              <a:t>At the ray intersection point, get the normal to the surface</a:t>
            </a:r>
          </a:p>
          <a:p>
            <a:pPr marL="342900" indent="-342900">
              <a:buAutoNum type="arabicPeriod"/>
            </a:pPr>
            <a:r>
              <a:rPr lang="en-GB" sz="2400" dirty="0" smtClean="0"/>
              <a:t>Calculate the lighting intensity using a dot-product of the normal and a light ray (try 0, 0, -1 or ‘</a:t>
            </a:r>
            <a:r>
              <a:rPr lang="en-GB" sz="2400" dirty="0" err="1" smtClean="0"/>
              <a:t>rayDir</a:t>
            </a:r>
            <a:r>
              <a:rPr lang="en-GB" sz="2400" dirty="0" smtClean="0"/>
              <a:t>’ for the light, as shown here).  </a:t>
            </a:r>
          </a:p>
          <a:p>
            <a:pPr marL="342900" indent="-342900">
              <a:buAutoNum type="arabicPeriod"/>
            </a:pPr>
            <a:r>
              <a:rPr lang="en-GB" sz="2400" dirty="0" smtClean="0"/>
              <a:t>Multiply the albedo material </a:t>
            </a:r>
            <a:r>
              <a:rPr lang="en-GB" sz="2400" dirty="0" err="1" smtClean="0"/>
              <a:t>color</a:t>
            </a:r>
            <a:r>
              <a:rPr lang="en-GB" sz="2400" dirty="0" smtClean="0"/>
              <a:t> by the light intensity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4232291" y="5505451"/>
            <a:ext cx="882634" cy="6500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/>
        </p:nvSpPr>
        <p:spPr>
          <a:xfrm>
            <a:off x="5114925" y="5248275"/>
            <a:ext cx="276225" cy="257175"/>
          </a:xfrm>
          <a:prstGeom prst="ellipse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4210050" y="5376862"/>
            <a:ext cx="0" cy="7786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790504" y="5030569"/>
            <a:ext cx="8835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Normal</a:t>
            </a:r>
          </a:p>
          <a:p>
            <a:endParaRPr lang="en-GB" dirty="0"/>
          </a:p>
        </p:txBody>
      </p:sp>
      <p:sp>
        <p:nvSpPr>
          <p:cNvPr id="12" name="TextBox 11"/>
          <p:cNvSpPr txBox="1"/>
          <p:nvPr/>
        </p:nvSpPr>
        <p:spPr>
          <a:xfrm>
            <a:off x="5406616" y="5030569"/>
            <a:ext cx="6410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Light</a:t>
            </a:r>
          </a:p>
          <a:p>
            <a:endParaRPr lang="en-GB" dirty="0"/>
          </a:p>
        </p:txBody>
      </p:sp>
      <p:sp>
        <p:nvSpPr>
          <p:cNvPr id="18" name="Arc 17"/>
          <p:cNvSpPr/>
          <p:nvPr/>
        </p:nvSpPr>
        <p:spPr>
          <a:xfrm>
            <a:off x="2767519" y="6155531"/>
            <a:ext cx="2045970" cy="474882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47739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Step 3 Point light sources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695950" cy="439420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sz="2400" dirty="0" smtClean="0"/>
              <a:t>Walk all objects in the scene and find out if any have emissive </a:t>
            </a:r>
            <a:r>
              <a:rPr lang="en-GB" sz="2400" dirty="0" err="1" smtClean="0"/>
              <a:t>color</a:t>
            </a:r>
            <a:r>
              <a:rPr lang="en-GB" sz="2400" dirty="0" smtClean="0"/>
              <a:t> (they are lights)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400" dirty="0" smtClean="0"/>
              <a:t>Calculate a normalized direction to the object from the intersection point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400" dirty="0" smtClean="0"/>
              <a:t>Do the same diffuse lighting calculation</a:t>
            </a:r>
          </a:p>
          <a:p>
            <a:pPr marL="514350" indent="-514350">
              <a:buFont typeface="+mj-lt"/>
              <a:buAutoNum type="arabicPeriod"/>
            </a:pPr>
            <a:endParaRPr lang="en-GB" sz="24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9975" y="2133494"/>
            <a:ext cx="3352905" cy="3352905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>
            <a:off x="2796540" y="5464492"/>
            <a:ext cx="6896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258569" y="5548066"/>
            <a:ext cx="129586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To Light Ray</a:t>
            </a:r>
          </a:p>
          <a:p>
            <a:endParaRPr lang="en-GB" dirty="0" smtClean="0"/>
          </a:p>
          <a:p>
            <a:endParaRPr lang="en-GB" dirty="0"/>
          </a:p>
        </p:txBody>
      </p:sp>
      <p:sp>
        <p:nvSpPr>
          <p:cNvPr id="9" name="Oval 8"/>
          <p:cNvSpPr/>
          <p:nvPr/>
        </p:nvSpPr>
        <p:spPr>
          <a:xfrm>
            <a:off x="3621958" y="5071282"/>
            <a:ext cx="676275" cy="619125"/>
          </a:xfrm>
          <a:prstGeom prst="ellipse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/>
          <p:cNvSpPr txBox="1"/>
          <p:nvPr/>
        </p:nvSpPr>
        <p:spPr>
          <a:xfrm>
            <a:off x="3645731" y="5869239"/>
            <a:ext cx="8989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Light</a:t>
            </a:r>
            <a:endParaRPr lang="en-GB" dirty="0"/>
          </a:p>
        </p:txBody>
      </p:sp>
      <p:sp>
        <p:nvSpPr>
          <p:cNvPr id="11" name="Arc 10"/>
          <p:cNvSpPr/>
          <p:nvPr/>
        </p:nvSpPr>
        <p:spPr>
          <a:xfrm rot="4013392">
            <a:off x="1789001" y="4824233"/>
            <a:ext cx="1325167" cy="26470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2821664" y="4565332"/>
            <a:ext cx="1164442" cy="8632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960095" y="4503003"/>
            <a:ext cx="129291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Camera Ray</a:t>
            </a:r>
          </a:p>
          <a:p>
            <a:endParaRPr lang="en-GB" dirty="0" smtClean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274593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Step 4 </a:t>
            </a:r>
            <a:r>
              <a:rPr lang="en-GB" dirty="0" err="1" smtClean="0"/>
              <a:t>Occluders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42975" y="1873250"/>
            <a:ext cx="6334125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sz="2400" dirty="0" smtClean="0"/>
              <a:t>While calculating rays to emitters, walk the objects in the scene and check for ‘</a:t>
            </a:r>
            <a:r>
              <a:rPr lang="en-GB" sz="2400" dirty="0" err="1" smtClean="0"/>
              <a:t>occluders</a:t>
            </a:r>
            <a:r>
              <a:rPr lang="en-GB" sz="2400" dirty="0" smtClean="0"/>
              <a:t>’.  i.e. objects in the way of the light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400" dirty="0" smtClean="0"/>
              <a:t>Ignore emitters that are obscured from the point of view of the intersection point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8919" y="2352569"/>
            <a:ext cx="3152881" cy="3152881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>
            <a:off x="2662343" y="5187133"/>
            <a:ext cx="6896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/>
          <p:cNvSpPr/>
          <p:nvPr/>
        </p:nvSpPr>
        <p:spPr>
          <a:xfrm>
            <a:off x="3513772" y="4889001"/>
            <a:ext cx="676275" cy="619125"/>
          </a:xfrm>
          <a:prstGeom prst="ellipse">
            <a:avLst/>
          </a:prstGeom>
          <a:solidFill>
            <a:srgbClr val="FF000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/>
          <p:cNvSpPr txBox="1"/>
          <p:nvPr/>
        </p:nvSpPr>
        <p:spPr>
          <a:xfrm>
            <a:off x="1319600" y="5031114"/>
            <a:ext cx="129586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To Light Ray</a:t>
            </a:r>
          </a:p>
          <a:p>
            <a:endParaRPr lang="en-GB" dirty="0" smtClean="0"/>
          </a:p>
          <a:p>
            <a:endParaRPr lang="en-GB" dirty="0"/>
          </a:p>
        </p:txBody>
      </p:sp>
      <p:sp>
        <p:nvSpPr>
          <p:cNvPr id="8" name="TextBox 7"/>
          <p:cNvSpPr txBox="1"/>
          <p:nvPr/>
        </p:nvSpPr>
        <p:spPr>
          <a:xfrm>
            <a:off x="3160622" y="5631279"/>
            <a:ext cx="17503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Scene Object (</a:t>
            </a:r>
            <a:r>
              <a:rPr lang="en-GB" dirty="0" err="1" smtClean="0"/>
              <a:t>Occluder</a:t>
            </a:r>
            <a:r>
              <a:rPr lang="en-GB" dirty="0" smtClean="0"/>
              <a:t>)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4357793" y="5187133"/>
            <a:ext cx="6896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/>
          <p:cNvSpPr/>
          <p:nvPr/>
        </p:nvSpPr>
        <p:spPr>
          <a:xfrm>
            <a:off x="5209222" y="4889001"/>
            <a:ext cx="676275" cy="619125"/>
          </a:xfrm>
          <a:prstGeom prst="ellipse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/>
          <p:cNvSpPr txBox="1"/>
          <p:nvPr/>
        </p:nvSpPr>
        <p:spPr>
          <a:xfrm>
            <a:off x="5206985" y="5616353"/>
            <a:ext cx="8989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Light</a:t>
            </a:r>
            <a:endParaRPr lang="en-GB" dirty="0"/>
          </a:p>
        </p:txBody>
      </p:sp>
      <p:sp>
        <p:nvSpPr>
          <p:cNvPr id="13" name="Arc 12"/>
          <p:cNvSpPr/>
          <p:nvPr/>
        </p:nvSpPr>
        <p:spPr>
          <a:xfrm rot="4013392">
            <a:off x="1686745" y="4574888"/>
            <a:ext cx="1325167" cy="26470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4" name="Straight Arrow Connector 13"/>
          <p:cNvCxnSpPr/>
          <p:nvPr/>
        </p:nvCxnSpPr>
        <p:spPr>
          <a:xfrm flipH="1">
            <a:off x="2687467" y="4287973"/>
            <a:ext cx="1164442" cy="8632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969499" y="4073542"/>
            <a:ext cx="129291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Camera Ray</a:t>
            </a:r>
          </a:p>
          <a:p>
            <a:endParaRPr lang="en-GB" dirty="0" smtClean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552011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Step 5 Specular Highlights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448425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sz="2400" dirty="0" smtClean="0"/>
              <a:t>When doing the lighting calculation, calculate specular intensity too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400" dirty="0" smtClean="0"/>
              <a:t>Specular intensity is the dot product of the ‘reflection’ vector about the ray normal, with the light ray. 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400" dirty="0" smtClean="0"/>
              <a:t>Raise the specular intensity by a power, and multiply by specular material </a:t>
            </a:r>
            <a:r>
              <a:rPr lang="en-GB" sz="2400" dirty="0" err="1" smtClean="0"/>
              <a:t>color</a:t>
            </a:r>
            <a:endParaRPr lang="en-GB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2269" y="2323994"/>
            <a:ext cx="3352906" cy="3352906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2924072" y="5321082"/>
            <a:ext cx="952500" cy="6715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3895622" y="5321082"/>
            <a:ext cx="866775" cy="6500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4808117" y="5075337"/>
            <a:ext cx="276225" cy="257175"/>
          </a:xfrm>
          <a:prstGeom prst="ellipse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3891812" y="5192494"/>
            <a:ext cx="0" cy="7786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329267" y="4935497"/>
            <a:ext cx="9914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Cam Ray</a:t>
            </a:r>
          </a:p>
          <a:p>
            <a:endParaRPr lang="en-GB" dirty="0"/>
          </a:p>
        </p:txBody>
      </p:sp>
      <p:sp>
        <p:nvSpPr>
          <p:cNvPr id="15" name="TextBox 14"/>
          <p:cNvSpPr txBox="1"/>
          <p:nvPr/>
        </p:nvSpPr>
        <p:spPr>
          <a:xfrm>
            <a:off x="3472266" y="4846201"/>
            <a:ext cx="8835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Normal</a:t>
            </a:r>
          </a:p>
          <a:p>
            <a:endParaRPr lang="en-GB" dirty="0"/>
          </a:p>
        </p:txBody>
      </p:sp>
      <p:sp>
        <p:nvSpPr>
          <p:cNvPr id="16" name="TextBox 15"/>
          <p:cNvSpPr txBox="1"/>
          <p:nvPr/>
        </p:nvSpPr>
        <p:spPr>
          <a:xfrm>
            <a:off x="5088378" y="4846201"/>
            <a:ext cx="6410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Light</a:t>
            </a:r>
          </a:p>
          <a:p>
            <a:endParaRPr lang="en-GB" dirty="0"/>
          </a:p>
        </p:txBody>
      </p:sp>
      <p:sp>
        <p:nvSpPr>
          <p:cNvPr id="17" name="TextBox 16"/>
          <p:cNvSpPr txBox="1"/>
          <p:nvPr/>
        </p:nvSpPr>
        <p:spPr>
          <a:xfrm>
            <a:off x="4355841" y="5492532"/>
            <a:ext cx="12210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Reflect Ray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757060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Step 6 Reflections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1375" y="2247900"/>
            <a:ext cx="3810000" cy="3810000"/>
          </a:xfrm>
        </p:spPr>
      </p:pic>
      <p:sp>
        <p:nvSpPr>
          <p:cNvPr id="5" name="TextBox 4"/>
          <p:cNvSpPr txBox="1"/>
          <p:nvPr/>
        </p:nvSpPr>
        <p:spPr>
          <a:xfrm>
            <a:off x="594361" y="1783080"/>
            <a:ext cx="5760720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GB" sz="2400" dirty="0" smtClean="0"/>
              <a:t>When intersecting the first object, check the returned material, and if it is reflective….</a:t>
            </a:r>
          </a:p>
          <a:p>
            <a:pPr marL="342900" indent="-342900">
              <a:buAutoNum type="arabicPeriod"/>
            </a:pPr>
            <a:r>
              <a:rPr lang="en-GB" sz="2400" dirty="0" smtClean="0"/>
              <a:t>Get the surface normal and use it to generate a reflection ray based on the arriving ray</a:t>
            </a:r>
          </a:p>
          <a:p>
            <a:pPr marL="342900" indent="-342900">
              <a:buAutoNum type="arabicPeriod"/>
            </a:pPr>
            <a:r>
              <a:rPr lang="en-GB" sz="2400" dirty="0" smtClean="0"/>
              <a:t>Call your </a:t>
            </a:r>
            <a:r>
              <a:rPr lang="en-GB" sz="2400" dirty="0" err="1" smtClean="0"/>
              <a:t>TraceRay</a:t>
            </a:r>
            <a:r>
              <a:rPr lang="en-GB" sz="2400" dirty="0" smtClean="0"/>
              <a:t> function with the new ray and add the returned </a:t>
            </a:r>
            <a:r>
              <a:rPr lang="en-GB" sz="2400" dirty="0" err="1" smtClean="0"/>
              <a:t>color</a:t>
            </a:r>
            <a:r>
              <a:rPr lang="en-GB" sz="2400" dirty="0" smtClean="0"/>
              <a:t> to the output result</a:t>
            </a:r>
          </a:p>
          <a:p>
            <a:pPr marL="342900" indent="-342900">
              <a:buAutoNum type="arabicPeriod"/>
            </a:pPr>
            <a:r>
              <a:rPr lang="en-GB" sz="2400" dirty="0" err="1" smtClean="0"/>
              <a:t>Recurse</a:t>
            </a:r>
            <a:r>
              <a:rPr lang="en-GB" sz="2400" dirty="0" smtClean="0"/>
              <a:t> into </a:t>
            </a:r>
            <a:r>
              <a:rPr lang="en-GB" sz="2400" dirty="0" err="1" smtClean="0"/>
              <a:t>TraceRay</a:t>
            </a:r>
            <a:r>
              <a:rPr lang="en-GB" sz="2400" dirty="0" smtClean="0"/>
              <a:t> up to </a:t>
            </a:r>
            <a:r>
              <a:rPr lang="en-GB" sz="2400" dirty="0" err="1" smtClean="0"/>
              <a:t>MaxDepth</a:t>
            </a:r>
            <a:r>
              <a:rPr lang="en-GB" sz="2400" dirty="0" smtClean="0"/>
              <a:t> (start with 2 or 3)</a:t>
            </a:r>
          </a:p>
          <a:p>
            <a:pPr marL="342900" indent="-342900">
              <a:buAutoNum type="arabicPeriod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809675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Target…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6200" y="742950"/>
            <a:ext cx="7124700" cy="53435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52475" y="2362200"/>
            <a:ext cx="270888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Shadows</a:t>
            </a:r>
          </a:p>
          <a:p>
            <a:r>
              <a:rPr lang="en-GB" dirty="0" smtClean="0"/>
              <a:t>Reflections</a:t>
            </a:r>
          </a:p>
          <a:p>
            <a:r>
              <a:rPr lang="en-GB" dirty="0" smtClean="0"/>
              <a:t>Point lights</a:t>
            </a:r>
          </a:p>
          <a:p>
            <a:r>
              <a:rPr lang="en-GB" dirty="0" smtClean="0"/>
              <a:t>Specular highlights</a:t>
            </a:r>
          </a:p>
          <a:p>
            <a:r>
              <a:rPr lang="en-GB" dirty="0" smtClean="0"/>
              <a:t>(additionally – antialiasing)</a:t>
            </a:r>
          </a:p>
        </p:txBody>
      </p:sp>
    </p:spTree>
    <p:extLst>
      <p:ext uri="{BB962C8B-B14F-4D97-AF65-F5344CB8AC3E}">
        <p14:creationId xmlns:p14="http://schemas.microsoft.com/office/powerpoint/2010/main" val="15330322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Resources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hlinkClick r:id="rId2"/>
              </a:rPr>
              <a:t>http://www.pbrt.org</a:t>
            </a:r>
            <a:r>
              <a:rPr lang="en-GB" dirty="0" smtClean="0">
                <a:hlinkClick r:id="rId2"/>
              </a:rPr>
              <a:t>/</a:t>
            </a:r>
            <a:endParaRPr lang="en-GB" dirty="0" smtClean="0"/>
          </a:p>
          <a:p>
            <a:pPr lvl="1"/>
            <a:r>
              <a:rPr lang="en-GB" dirty="0" smtClean="0"/>
              <a:t>Awesome book and open source code</a:t>
            </a:r>
          </a:p>
          <a:p>
            <a:pPr lvl="1"/>
            <a:endParaRPr lang="en-GB" dirty="0"/>
          </a:p>
          <a:p>
            <a:r>
              <a:rPr lang="en-GB" dirty="0" smtClean="0">
                <a:solidFill>
                  <a:schemeClr val="accent5"/>
                </a:solidFill>
              </a:rPr>
              <a:t>http</a:t>
            </a:r>
            <a:r>
              <a:rPr lang="en-GB" dirty="0">
                <a:solidFill>
                  <a:schemeClr val="accent5"/>
                </a:solidFill>
              </a:rPr>
              <a:t>://</a:t>
            </a:r>
            <a:r>
              <a:rPr lang="en-GB" dirty="0" smtClean="0">
                <a:solidFill>
                  <a:schemeClr val="accent5"/>
                </a:solidFill>
              </a:rPr>
              <a:t>www.scratchapixel.com</a:t>
            </a:r>
            <a:endParaRPr lang="en-GB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60822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Thanks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Doug/</a:t>
            </a:r>
            <a:r>
              <a:rPr lang="en-GB" dirty="0" err="1"/>
              <a:t>Isotoma</a:t>
            </a:r>
            <a:r>
              <a:rPr lang="en-GB" dirty="0"/>
              <a:t> for the Pizza, Drinks and </a:t>
            </a:r>
            <a:r>
              <a:rPr lang="en-GB" dirty="0" smtClean="0"/>
              <a:t>Venue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952724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Meetups!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York Game Developers, 3</a:t>
            </a:r>
            <a:r>
              <a:rPr lang="en-GB" baseline="30000" dirty="0"/>
              <a:t>rd</a:t>
            </a:r>
            <a:r>
              <a:rPr lang="en-GB" dirty="0"/>
              <a:t> Thursday, </a:t>
            </a:r>
            <a:r>
              <a:rPr lang="en-GB" dirty="0" err="1" smtClean="0"/>
              <a:t>GoldenSlipper</a:t>
            </a:r>
            <a:r>
              <a:rPr lang="en-GB" dirty="0" smtClean="0"/>
              <a:t>/Crown</a:t>
            </a:r>
            <a:r>
              <a:rPr lang="en-GB" dirty="0" smtClean="0"/>
              <a:t>, </a:t>
            </a:r>
            <a:r>
              <a:rPr lang="en-GB" dirty="0"/>
              <a:t>York</a:t>
            </a:r>
          </a:p>
          <a:p>
            <a:pPr marL="457200" lvl="1" indent="0">
              <a:buNone/>
            </a:pPr>
            <a:r>
              <a:rPr lang="en-GB" dirty="0">
                <a:hlinkClick r:id="rId2"/>
              </a:rPr>
              <a:t>http://www.meetup.com/York-Game-Developers/</a:t>
            </a:r>
            <a:endParaRPr lang="en-GB" dirty="0"/>
          </a:p>
          <a:p>
            <a:pPr marL="457200" lvl="1" indent="0">
              <a:buNone/>
            </a:pPr>
            <a:endParaRPr lang="en-GB" dirty="0"/>
          </a:p>
          <a:p>
            <a:r>
              <a:rPr lang="en-GB" dirty="0"/>
              <a:t>York Code &amp; Coffee – Wednesday 7AM+, Perky Peacock </a:t>
            </a:r>
            <a:r>
              <a:rPr lang="en-GB" dirty="0" err="1"/>
              <a:t>Lendal</a:t>
            </a:r>
            <a:endParaRPr lang="en-GB" dirty="0"/>
          </a:p>
          <a:p>
            <a:pPr marL="457200" lvl="1" indent="0">
              <a:buNone/>
            </a:pPr>
            <a:r>
              <a:rPr lang="en-GB" dirty="0">
                <a:hlinkClick r:id="rId3"/>
              </a:rPr>
              <a:t>http://www.meetup.com/York-Code-Coffee/</a:t>
            </a:r>
            <a:endParaRPr lang="en-GB" dirty="0"/>
          </a:p>
          <a:p>
            <a:pPr marL="457200" lvl="1" indent="0">
              <a:buNone/>
            </a:pPr>
            <a:endParaRPr lang="en-GB" dirty="0"/>
          </a:p>
          <a:p>
            <a:r>
              <a:rPr lang="en-GB" dirty="0"/>
              <a:t>Leeds Code Dojo</a:t>
            </a:r>
          </a:p>
          <a:p>
            <a:pPr marL="457200" lvl="1" indent="0">
              <a:buNone/>
            </a:pPr>
            <a:r>
              <a:rPr lang="en-GB" dirty="0">
                <a:hlinkClick r:id="rId4"/>
              </a:rPr>
              <a:t>http://www.meetup.com/Leeds-Code-Dojo/</a:t>
            </a:r>
            <a:endParaRPr lang="en-GB" dirty="0"/>
          </a:p>
          <a:p>
            <a:pPr marL="457200" lvl="1" indent="0">
              <a:buNone/>
            </a:pPr>
            <a:endParaRPr lang="en-GB" dirty="0"/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097739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505450" y="5657850"/>
            <a:ext cx="58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Cars</a:t>
            </a:r>
          </a:p>
        </p:txBody>
      </p:sp>
      <p:pic>
        <p:nvPicPr>
          <p:cNvPr id="1026" name="Picture 2" descr="Image result for cars ray trac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0698" y="523875"/>
            <a:ext cx="95250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81082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Slack – York Developer Community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Mail me, David or Daniel to get on the group</a:t>
            </a:r>
          </a:p>
          <a:p>
            <a:r>
              <a:rPr lang="en-GB" dirty="0"/>
              <a:t>yorkdevelopers.slack.com</a:t>
            </a:r>
          </a:p>
          <a:p>
            <a:r>
              <a:rPr lang="en-GB" dirty="0"/>
              <a:t>For coders in the York area</a:t>
            </a:r>
          </a:p>
          <a:p>
            <a:pPr lvl="1"/>
            <a:r>
              <a:rPr lang="en-GB" dirty="0"/>
              <a:t>Channels for #</a:t>
            </a:r>
            <a:r>
              <a:rPr lang="en-GB" dirty="0" err="1"/>
              <a:t>gamedev</a:t>
            </a:r>
            <a:r>
              <a:rPr lang="en-GB" dirty="0"/>
              <a:t>, #</a:t>
            </a:r>
            <a:r>
              <a:rPr lang="en-GB" dirty="0" err="1"/>
              <a:t>codeandcoffee</a:t>
            </a:r>
            <a:r>
              <a:rPr lang="en-GB" dirty="0"/>
              <a:t>, #</a:t>
            </a:r>
            <a:r>
              <a:rPr lang="en-GB" dirty="0" err="1"/>
              <a:t>yorkcodedojo</a:t>
            </a:r>
            <a:r>
              <a:rPr lang="en-GB" dirty="0"/>
              <a:t>,#development,….</a:t>
            </a:r>
          </a:p>
        </p:txBody>
      </p:sp>
    </p:spTree>
    <p:extLst>
      <p:ext uri="{BB962C8B-B14F-4D97-AF65-F5344CB8AC3E}">
        <p14:creationId xmlns:p14="http://schemas.microsoft.com/office/powerpoint/2010/main" val="33573287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Questions ?</a:t>
            </a:r>
          </a:p>
        </p:txBody>
      </p:sp>
    </p:spTree>
    <p:extLst>
      <p:ext uri="{BB962C8B-B14F-4D97-AF65-F5344CB8AC3E}">
        <p14:creationId xmlns:p14="http://schemas.microsoft.com/office/powerpoint/2010/main" val="11674949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401" y="314326"/>
            <a:ext cx="6705600" cy="50292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414668" y="5648325"/>
            <a:ext cx="19034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Glass / Reflections</a:t>
            </a:r>
          </a:p>
          <a:p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4146776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Realistic Lighting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 smtClean="0"/>
              <a:t>Many approaches, under the loose term ‘Global Illumination’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sz="2400" dirty="0" err="1" smtClean="0">
                <a:solidFill>
                  <a:schemeClr val="accent5"/>
                </a:solidFill>
              </a:rPr>
              <a:t>Radiosity</a:t>
            </a:r>
            <a:r>
              <a:rPr lang="en-GB" sz="2400" dirty="0" smtClean="0">
                <a:solidFill>
                  <a:schemeClr val="accent5"/>
                </a:solidFill>
              </a:rPr>
              <a:t> </a:t>
            </a:r>
            <a:r>
              <a:rPr lang="en-GB" sz="2400" dirty="0" smtClean="0"/>
              <a:t>– simulates diffuse ‘</a:t>
            </a:r>
            <a:r>
              <a:rPr lang="en-GB" sz="2400" dirty="0" err="1" smtClean="0"/>
              <a:t>lambertian</a:t>
            </a:r>
            <a:r>
              <a:rPr lang="en-GB" sz="2400" dirty="0" smtClean="0"/>
              <a:t>’ surface interactions</a:t>
            </a:r>
          </a:p>
          <a:p>
            <a:pPr marL="0" indent="0">
              <a:buNone/>
            </a:pPr>
            <a:r>
              <a:rPr lang="en-GB" sz="2400" dirty="0"/>
              <a:t>	</a:t>
            </a:r>
            <a:r>
              <a:rPr lang="en-GB" sz="2400" dirty="0" smtClean="0">
                <a:solidFill>
                  <a:schemeClr val="accent5"/>
                </a:solidFill>
              </a:rPr>
              <a:t>Photon mapping </a:t>
            </a:r>
            <a:r>
              <a:rPr lang="en-GB" sz="2400" dirty="0" smtClean="0"/>
              <a:t>– simulates soft lighting effects</a:t>
            </a:r>
          </a:p>
          <a:p>
            <a:pPr marL="0" indent="0">
              <a:buNone/>
            </a:pPr>
            <a:r>
              <a:rPr lang="en-GB" sz="2400" dirty="0"/>
              <a:t>	</a:t>
            </a:r>
            <a:r>
              <a:rPr lang="en-GB" sz="2400" dirty="0" smtClean="0">
                <a:solidFill>
                  <a:srgbClr val="FFFF00"/>
                </a:solidFill>
              </a:rPr>
              <a:t>Ray tracing </a:t>
            </a:r>
            <a:r>
              <a:rPr lang="en-GB" sz="2400" dirty="0" smtClean="0"/>
              <a:t>– good for reflections, glass, etc.</a:t>
            </a:r>
          </a:p>
          <a:p>
            <a:pPr marL="0" indent="0">
              <a:buNone/>
            </a:pPr>
            <a:r>
              <a:rPr lang="en-GB" sz="2400" dirty="0"/>
              <a:t>	</a:t>
            </a:r>
            <a:r>
              <a:rPr lang="en-GB" sz="2400" dirty="0" smtClean="0">
                <a:solidFill>
                  <a:schemeClr val="accent5"/>
                </a:solidFill>
              </a:rPr>
              <a:t>Path tracing </a:t>
            </a:r>
            <a:r>
              <a:rPr lang="en-GB" sz="2400" dirty="0" smtClean="0"/>
              <a:t>– very realistic, good for modelling material properties</a:t>
            </a:r>
          </a:p>
          <a:p>
            <a:pPr marL="0" indent="0">
              <a:buNone/>
            </a:pPr>
            <a:r>
              <a:rPr lang="en-GB" sz="2400" dirty="0"/>
              <a:t>	</a:t>
            </a:r>
            <a:r>
              <a:rPr lang="en-GB" sz="2400" dirty="0" smtClean="0">
                <a:solidFill>
                  <a:schemeClr val="accent5"/>
                </a:solidFill>
              </a:rPr>
              <a:t>Spherical Harmonics </a:t>
            </a:r>
            <a:r>
              <a:rPr lang="en-GB" sz="2400" dirty="0" smtClean="0"/>
              <a:t>– good for real time</a:t>
            </a:r>
          </a:p>
          <a:p>
            <a:pPr marL="0" indent="0">
              <a:buNone/>
            </a:pPr>
            <a:r>
              <a:rPr lang="en-GB" sz="2400" dirty="0"/>
              <a:t>	</a:t>
            </a:r>
            <a:r>
              <a:rPr lang="en-GB" sz="2400" dirty="0" smtClean="0">
                <a:solidFill>
                  <a:schemeClr val="accent5"/>
                </a:solidFill>
              </a:rPr>
              <a:t>G-Buffer</a:t>
            </a:r>
            <a:r>
              <a:rPr lang="en-GB" sz="2400" dirty="0" smtClean="0"/>
              <a:t> – common in games</a:t>
            </a:r>
          </a:p>
          <a:p>
            <a:pPr marL="0" indent="0">
              <a:buNone/>
            </a:pPr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28298308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How does light work in the real world?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Gross simplification</a:t>
            </a:r>
          </a:p>
          <a:p>
            <a:r>
              <a:rPr lang="en-GB" dirty="0" smtClean="0"/>
              <a:t>Light seen based on</a:t>
            </a:r>
          </a:p>
          <a:p>
            <a:pPr lvl="1"/>
            <a:r>
              <a:rPr lang="en-GB" dirty="0" smtClean="0"/>
              <a:t>Light source size/intensity/</a:t>
            </a:r>
            <a:r>
              <a:rPr lang="en-GB" dirty="0" err="1" smtClean="0"/>
              <a:t>color</a:t>
            </a:r>
            <a:endParaRPr lang="en-GB" dirty="0" smtClean="0"/>
          </a:p>
          <a:p>
            <a:pPr lvl="1"/>
            <a:r>
              <a:rPr lang="en-GB" dirty="0" smtClean="0"/>
              <a:t>Atmospheric effects</a:t>
            </a:r>
          </a:p>
          <a:p>
            <a:pPr lvl="1"/>
            <a:r>
              <a:rPr lang="en-GB" dirty="0" smtClean="0"/>
              <a:t>Surface properties</a:t>
            </a:r>
          </a:p>
          <a:p>
            <a:pPr lvl="1"/>
            <a:r>
              <a:rPr lang="en-GB" dirty="0" smtClean="0"/>
              <a:t>Other light sources</a:t>
            </a:r>
          </a:p>
          <a:p>
            <a:pPr lvl="1"/>
            <a:r>
              <a:rPr lang="en-GB" dirty="0" smtClean="0"/>
              <a:t>Iris / eye mechanics</a:t>
            </a:r>
          </a:p>
          <a:p>
            <a:pPr lvl="1"/>
            <a:r>
              <a:rPr lang="en-GB" dirty="0" smtClean="0"/>
              <a:t>Perception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3625" y="1924228"/>
            <a:ext cx="2857143" cy="2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511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What is a Ray Tracer?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5419725" cy="4670425"/>
          </a:xfrm>
        </p:spPr>
        <p:txBody>
          <a:bodyPr/>
          <a:lstStyle/>
          <a:p>
            <a:r>
              <a:rPr lang="en-GB" dirty="0" smtClean="0"/>
              <a:t>A simple method of lighting a 3D scene by evaluating the light arriving at each pixel on the screen</a:t>
            </a:r>
          </a:p>
          <a:p>
            <a:r>
              <a:rPr lang="en-GB" dirty="0" smtClean="0"/>
              <a:t>A recursive algorithm that traces rays from the eye, bouncing them off surfaces in the ‘world’</a:t>
            </a:r>
          </a:p>
          <a:p>
            <a:r>
              <a:rPr lang="en-GB" dirty="0" smtClean="0"/>
              <a:t>Works ‘in reverse’ to the real world</a:t>
            </a:r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4624" y="867636"/>
            <a:ext cx="4933951" cy="4923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4293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… it can get more complicated!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6130" y="1522072"/>
            <a:ext cx="6419013" cy="5043511"/>
          </a:xfrm>
        </p:spPr>
      </p:pic>
    </p:spTree>
    <p:extLst>
      <p:ext uri="{BB962C8B-B14F-4D97-AF65-F5344CB8AC3E}">
        <p14:creationId xmlns:p14="http://schemas.microsoft.com/office/powerpoint/2010/main" val="41346009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Basic Math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Vector: (x, y, z)</a:t>
            </a:r>
          </a:p>
          <a:p>
            <a:r>
              <a:rPr lang="en-GB" dirty="0" smtClean="0"/>
              <a:t>Dot </a:t>
            </a:r>
            <a:r>
              <a:rPr lang="en-GB" dirty="0" smtClean="0"/>
              <a:t>Product:  glm.dot(v1, v2).  From 0-&gt;1 from </a:t>
            </a:r>
            <a:r>
              <a:rPr lang="en-GB" dirty="0" smtClean="0"/>
              <a:t>0-90 degrees</a:t>
            </a:r>
          </a:p>
          <a:p>
            <a:pPr marL="457200" lvl="1" indent="0">
              <a:buNone/>
            </a:pPr>
            <a:r>
              <a:rPr lang="en-GB" dirty="0" smtClean="0"/>
              <a:t>is cos(angle) &amp; negative if facing away</a:t>
            </a:r>
          </a:p>
          <a:p>
            <a:r>
              <a:rPr lang="en-GB" dirty="0" smtClean="0"/>
              <a:t>Reflect</a:t>
            </a:r>
            <a:r>
              <a:rPr lang="en-GB" dirty="0" smtClean="0"/>
              <a:t>: </a:t>
            </a:r>
            <a:r>
              <a:rPr lang="en-GB" dirty="0" err="1" smtClean="0"/>
              <a:t>glm.reflect</a:t>
            </a:r>
            <a:r>
              <a:rPr lang="en-GB" dirty="0" smtClean="0"/>
              <a:t>(Incident, normal</a:t>
            </a:r>
            <a:r>
              <a:rPr lang="en-GB" dirty="0" smtClean="0"/>
              <a:t>).</a:t>
            </a:r>
          </a:p>
          <a:p>
            <a:pPr marL="0" indent="0">
              <a:buNone/>
            </a:pPr>
            <a:r>
              <a:rPr lang="en-GB" dirty="0" smtClean="0"/>
              <a:t/>
            </a:r>
            <a:br>
              <a:rPr lang="en-GB" dirty="0" smtClean="0"/>
            </a:br>
            <a:endParaRPr lang="en-GB" dirty="0" smtClean="0"/>
          </a:p>
          <a:p>
            <a:r>
              <a:rPr lang="en-GB" dirty="0" smtClean="0"/>
              <a:t>From </a:t>
            </a:r>
            <a:r>
              <a:rPr lang="en-GB" dirty="0" smtClean="0"/>
              <a:t>origin/ray to a point: origin + </a:t>
            </a:r>
            <a:r>
              <a:rPr lang="en-GB" dirty="0" smtClean="0"/>
              <a:t>(normalized(</a:t>
            </a:r>
            <a:r>
              <a:rPr lang="en-GB" dirty="0" err="1" smtClean="0"/>
              <a:t>rayDir</a:t>
            </a:r>
            <a:r>
              <a:rPr lang="en-GB" dirty="0" smtClean="0"/>
              <a:t>) </a:t>
            </a:r>
            <a:r>
              <a:rPr lang="en-GB" dirty="0" smtClean="0"/>
              <a:t>* </a:t>
            </a:r>
            <a:r>
              <a:rPr lang="en-GB" dirty="0" smtClean="0"/>
              <a:t>distance)</a:t>
            </a:r>
            <a:endParaRPr lang="en-GB" dirty="0" smtClean="0"/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10528397" y="2367321"/>
            <a:ext cx="333913" cy="4191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H="1" flipV="1">
            <a:off x="10205085" y="2367321"/>
            <a:ext cx="304262" cy="4191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4804" y="3661910"/>
            <a:ext cx="816935" cy="506012"/>
          </a:xfrm>
          <a:prstGeom prst="rect">
            <a:avLst/>
          </a:prstGeom>
        </p:spPr>
      </p:pic>
      <p:cxnSp>
        <p:nvCxnSpPr>
          <p:cNvPr id="13" name="Straight Arrow Connector 12"/>
          <p:cNvCxnSpPr>
            <a:endCxn id="12" idx="0"/>
          </p:cNvCxnSpPr>
          <p:nvPr/>
        </p:nvCxnSpPr>
        <p:spPr>
          <a:xfrm flipV="1">
            <a:off x="8073271" y="3661910"/>
            <a:ext cx="1" cy="4625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5970726" y="5791989"/>
            <a:ext cx="1499191" cy="217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/>
          <p:cNvSpPr/>
          <p:nvPr/>
        </p:nvSpPr>
        <p:spPr>
          <a:xfrm>
            <a:off x="7336208" y="5372095"/>
            <a:ext cx="295275" cy="3016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extBox 18"/>
          <p:cNvSpPr txBox="1"/>
          <p:nvPr/>
        </p:nvSpPr>
        <p:spPr>
          <a:xfrm>
            <a:off x="2935658" y="5372095"/>
            <a:ext cx="753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Origin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272753" y="5379398"/>
            <a:ext cx="8488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Ray Dir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916830" y="5585694"/>
            <a:ext cx="987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Distance</a:t>
            </a:r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3398976" y="5791989"/>
            <a:ext cx="1499191" cy="2177"/>
          </a:xfrm>
          <a:prstGeom prst="straightConnector1">
            <a:avLst/>
          </a:prstGeom>
          <a:ln>
            <a:solidFill>
              <a:srgbClr val="FF0000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3709123" y="5589345"/>
            <a:ext cx="56363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6799304" y="3604584"/>
            <a:ext cx="948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Incident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8462117" y="3600499"/>
            <a:ext cx="1067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Reflected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7631483" y="3375603"/>
            <a:ext cx="883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Normal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0380760" y="236732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</a:t>
            </a:r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20969890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Starter Kit in C++ &amp; C#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7094220" cy="4351338"/>
          </a:xfrm>
        </p:spPr>
        <p:txBody>
          <a:bodyPr/>
          <a:lstStyle/>
          <a:p>
            <a:r>
              <a:rPr lang="en-GB" dirty="0" smtClean="0"/>
              <a:t>Scene is </a:t>
            </a:r>
            <a:r>
              <a:rPr lang="en-GB" dirty="0" smtClean="0"/>
              <a:t>setup (roughly a 10, 10, 10 box)</a:t>
            </a:r>
            <a:endParaRPr lang="en-GB" dirty="0" smtClean="0"/>
          </a:p>
          <a:p>
            <a:r>
              <a:rPr lang="en-GB" dirty="0" smtClean="0"/>
              <a:t>Camera rays are generated for </a:t>
            </a:r>
            <a:r>
              <a:rPr lang="en-GB" dirty="0" smtClean="0"/>
              <a:t>you.</a:t>
            </a:r>
          </a:p>
          <a:p>
            <a:pPr lvl="1"/>
            <a:r>
              <a:rPr lang="en-GB" dirty="0" smtClean="0"/>
              <a:t>-z is ‘into’ the scene, +z towards the camera</a:t>
            </a:r>
            <a:endParaRPr lang="en-GB" dirty="0" smtClean="0"/>
          </a:p>
          <a:p>
            <a:r>
              <a:rPr lang="en-GB" dirty="0" smtClean="0"/>
              <a:t>Empty ‘</a:t>
            </a:r>
            <a:r>
              <a:rPr lang="en-GB" dirty="0" err="1" smtClean="0"/>
              <a:t>TraceRay</a:t>
            </a:r>
            <a:r>
              <a:rPr lang="en-GB" dirty="0" smtClean="0"/>
              <a:t>’ function</a:t>
            </a:r>
          </a:p>
          <a:p>
            <a:r>
              <a:rPr lang="en-GB" dirty="0" smtClean="0"/>
              <a:t>Default implementation just turns camera rays into </a:t>
            </a:r>
            <a:r>
              <a:rPr lang="en-GB" dirty="0" err="1" smtClean="0"/>
              <a:t>colors</a:t>
            </a:r>
            <a:endParaRPr lang="en-GB" dirty="0" smtClean="0"/>
          </a:p>
          <a:p>
            <a:pPr lvl="1"/>
            <a:r>
              <a:rPr lang="en-GB" dirty="0" err="1" smtClean="0"/>
              <a:t>Color</a:t>
            </a:r>
            <a:r>
              <a:rPr lang="en-GB" dirty="0" smtClean="0"/>
              <a:t> = (</a:t>
            </a:r>
            <a:r>
              <a:rPr lang="en-GB" dirty="0" err="1" smtClean="0"/>
              <a:t>ray.x,ray.y</a:t>
            </a:r>
            <a:r>
              <a:rPr lang="en-GB" dirty="0" smtClean="0"/>
              <a:t>, </a:t>
            </a:r>
            <a:r>
              <a:rPr lang="en-GB" dirty="0" err="1" smtClean="0"/>
              <a:t>ray.z</a:t>
            </a:r>
            <a:r>
              <a:rPr lang="en-GB" dirty="0" smtClean="0"/>
              <a:t>) * .5 + 1.0f</a:t>
            </a:r>
          </a:p>
          <a:p>
            <a:r>
              <a:rPr lang="en-GB" dirty="0" smtClean="0"/>
              <a:t>C++ tested on Linux.  Just run build.sh</a:t>
            </a:r>
          </a:p>
          <a:p>
            <a:r>
              <a:rPr lang="en-GB" dirty="0" smtClean="0"/>
              <a:t>C++/C# tested on Windows</a:t>
            </a:r>
          </a:p>
          <a:p>
            <a:endParaRPr lang="en-GB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8086" y="2011045"/>
            <a:ext cx="3485714" cy="35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5946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785</TotalTime>
  <Words>696</Words>
  <Application>Microsoft Office PowerPoint</Application>
  <PresentationFormat>Widescreen</PresentationFormat>
  <Paragraphs>120</Paragraphs>
  <Slides>21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Office Theme</vt:lpstr>
      <vt:lpstr>York Code Dojo “Ray Tracing”</vt:lpstr>
      <vt:lpstr>PowerPoint Presentation</vt:lpstr>
      <vt:lpstr>PowerPoint Presentation</vt:lpstr>
      <vt:lpstr>Realistic Lighting</vt:lpstr>
      <vt:lpstr>How does light work in the real world?</vt:lpstr>
      <vt:lpstr>What is a Ray Tracer?</vt:lpstr>
      <vt:lpstr>… it can get more complicated!</vt:lpstr>
      <vt:lpstr>Basic Math</vt:lpstr>
      <vt:lpstr>Starter Kit in C++ &amp; C#</vt:lpstr>
      <vt:lpstr>Step 1 Ray-Object Intersection</vt:lpstr>
      <vt:lpstr>Step 2 Simple Diffuse Lighting</vt:lpstr>
      <vt:lpstr>Step 3 Point light sources</vt:lpstr>
      <vt:lpstr>Step 4 Occluders</vt:lpstr>
      <vt:lpstr>Step 5 Specular Highlights</vt:lpstr>
      <vt:lpstr>Step 6 Reflections</vt:lpstr>
      <vt:lpstr>Target…</vt:lpstr>
      <vt:lpstr>Resources</vt:lpstr>
      <vt:lpstr>Thanks</vt:lpstr>
      <vt:lpstr>Meetups!</vt:lpstr>
      <vt:lpstr>Slack – York Developer Community</vt:lpstr>
      <vt:lpstr>Questions ?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York Code Dojo</dc:title>
  <dc:creator>Chris Maughan</dc:creator>
  <cp:lastModifiedBy>Chris Maughan</cp:lastModifiedBy>
  <cp:revision>57</cp:revision>
  <cp:lastPrinted>2016-09-14T11:29:45Z</cp:lastPrinted>
  <dcterms:created xsi:type="dcterms:W3CDTF">2016-05-11T08:14:52Z</dcterms:created>
  <dcterms:modified xsi:type="dcterms:W3CDTF">2016-09-14T11:31:05Z</dcterms:modified>
</cp:coreProperties>
</file>